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gHY1DMcSxISg6FXU1aLwpxBcu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916A0A-FC02-4F96-A1DE-C70E19918A76}">
  <a:tblStyle styleId="{3D916A0A-FC02-4F96-A1DE-C70E19918A7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1c9288e8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215" name="Google Shape;215;g241c9288e80_0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1c9288e8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224" name="Google Shape;224;g241c9288e80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 - discuss how we got the allocations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Randomize 11 sectors to get the return and volatility, to then get the sharpe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normal distribution, what would be the maximum return and minimum volatility of the portfolio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differ from having equal weights to each sector?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1c9288e80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247" name="Google Shape;247;g241c9288e80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1c9288e8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259" name="Google Shape;259;g241c9288e80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2a0677e4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270" name="Google Shape;270;g242a0677e4b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2a0677e4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281" name="Google Shape;281;g242a0677e4b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1c9288e8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292" name="Google Shape;292;g241c9288e80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2a0677e4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42a0677e4b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1c9288e8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92" name="Google Shape;92;g241c9288e8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1c9288e8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126" name="Google Shape;126;g241c9288e80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1c9288e8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138" name="Google Shape;138;g241c9288e80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1c9288e8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151" name="Google Shape;151;g241c9288e80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2a0677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Kaly</a:t>
            </a:r>
            <a:endParaRPr/>
          </a:p>
        </p:txBody>
      </p:sp>
      <p:sp>
        <p:nvSpPr>
          <p:cNvPr id="162" name="Google Shape;162;g242a0677e4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1c9288e8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Kaly</a:t>
            </a:r>
            <a:endParaRPr/>
          </a:p>
        </p:txBody>
      </p:sp>
      <p:sp>
        <p:nvSpPr>
          <p:cNvPr id="180" name="Google Shape;180;g241c9288e80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1c9288e8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193" name="Google Shape;193;g241c9288e80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c9288e8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</a:t>
            </a:r>
            <a:endParaRPr/>
          </a:p>
        </p:txBody>
      </p:sp>
      <p:sp>
        <p:nvSpPr>
          <p:cNvPr id="204" name="Google Shape;204;g241c9288e80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3" Type="http://schemas.openxmlformats.org/officeDocument/2006/relationships/hyperlink" Target="https://github.com/justinvalli/Portfolio_Optimization.git" TargetMode="Externa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F3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186" y="-3140942"/>
            <a:ext cx="13082223" cy="1063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1028700" y="4334872"/>
            <a:ext cx="10415924" cy="4757653"/>
            <a:chOff x="0" y="-47625"/>
            <a:chExt cx="13887900" cy="6343538"/>
          </a:xfrm>
        </p:grpSpPr>
        <p:sp>
          <p:nvSpPr>
            <p:cNvPr id="86" name="Google Shape;86;p1"/>
            <p:cNvSpPr txBox="1"/>
            <p:nvPr/>
          </p:nvSpPr>
          <p:spPr>
            <a:xfrm>
              <a:off x="0" y="1000913"/>
              <a:ext cx="13887900" cy="52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6000">
                  <a:solidFill>
                    <a:srgbClr val="FFFFFF"/>
                  </a:solidFill>
                </a:rPr>
                <a:t>Utilizing Modern Portfolio Theory &amp; The Efficient Frontier to Optimize a Portfolio of Assets</a:t>
              </a:r>
              <a:endParaRPr sz="6000"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118464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Group 6</a:t>
              </a:r>
              <a:endParaRPr/>
            </a:p>
          </p:txBody>
        </p:sp>
      </p:grp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026119"/>
            <a:ext cx="408309" cy="52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88" y="822738"/>
            <a:ext cx="1781025" cy="17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41c9288e80_0_355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41c9288e80_0_355"/>
          <p:cNvSpPr txBox="1"/>
          <p:nvPr/>
        </p:nvSpPr>
        <p:spPr>
          <a:xfrm>
            <a:off x="1445342" y="180075"/>
            <a:ext cx="1410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</a:rPr>
              <a:t>HvPlot Visualizations of Each Sector ETF</a:t>
            </a:r>
            <a:endParaRPr sz="5200"/>
          </a:p>
        </p:txBody>
      </p:sp>
      <p:pic>
        <p:nvPicPr>
          <p:cNvPr id="219" name="Google Shape;219;g241c9288e80_0_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75" y="248400"/>
            <a:ext cx="663750" cy="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41c9288e80_0_355"/>
          <p:cNvSpPr txBox="1"/>
          <p:nvPr/>
        </p:nvSpPr>
        <p:spPr>
          <a:xfrm>
            <a:off x="14621475" y="9687800"/>
            <a:ext cx="6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Alpaca API</a:t>
            </a:r>
            <a:endParaRPr sz="2000"/>
          </a:p>
        </p:txBody>
      </p:sp>
      <p:pic>
        <p:nvPicPr>
          <p:cNvPr id="221" name="Google Shape;221;g241c9288e80_0_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350" y="1323825"/>
            <a:ext cx="15861213" cy="81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41c9288e80_0_186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241c9288e80_0_186"/>
          <p:cNvGrpSpPr/>
          <p:nvPr/>
        </p:nvGrpSpPr>
        <p:grpSpPr>
          <a:xfrm>
            <a:off x="523050" y="2368300"/>
            <a:ext cx="9026441" cy="6807772"/>
            <a:chOff x="-466037" y="161267"/>
            <a:chExt cx="8319300" cy="9077030"/>
          </a:xfrm>
        </p:grpSpPr>
        <p:sp>
          <p:nvSpPr>
            <p:cNvPr id="228" name="Google Shape;228;g241c9288e80_0_186"/>
            <p:cNvSpPr txBox="1"/>
            <p:nvPr/>
          </p:nvSpPr>
          <p:spPr>
            <a:xfrm>
              <a:off x="-466037" y="161267"/>
              <a:ext cx="83193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</a:rPr>
                <a:t>Portfolio Historical Returns</a:t>
              </a:r>
              <a:endParaRPr sz="6000"/>
            </a:p>
          </p:txBody>
        </p:sp>
        <p:sp>
          <p:nvSpPr>
            <p:cNvPr id="229" name="Google Shape;229;g241c9288e80_0_186"/>
            <p:cNvSpPr txBox="1"/>
            <p:nvPr/>
          </p:nvSpPr>
          <p:spPr>
            <a:xfrm>
              <a:off x="-466037" y="1942296"/>
              <a:ext cx="7574100" cy="72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We look at percent change data to have a better idea of volatility within each sector ETF over the time period of 2016 - 2023</a:t>
              </a:r>
              <a:endParaRPr sz="3000">
                <a:solidFill>
                  <a:schemeClr val="lt1"/>
                </a:solidFill>
              </a:endParaRPr>
            </a:p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The most volatility is present right </a:t>
              </a:r>
              <a:r>
                <a:rPr lang="en-US" sz="3000">
                  <a:solidFill>
                    <a:schemeClr val="lt1"/>
                  </a:solidFill>
                </a:rPr>
                <a:t>around</a:t>
              </a:r>
              <a:r>
                <a:rPr lang="en-US" sz="3000">
                  <a:solidFill>
                    <a:schemeClr val="lt1"/>
                  </a:solidFill>
                </a:rPr>
                <a:t> 2020 - 2021, due to Coronavirus</a:t>
              </a:r>
              <a:endParaRPr sz="3000">
                <a:solidFill>
                  <a:schemeClr val="lt1"/>
                </a:solidFill>
              </a:endParaRPr>
            </a:p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The ETFs that showed the most volatility in price over the time period was XLE (Energy) and XLK (Technology) as indicated by the large spike</a:t>
              </a:r>
              <a:endParaRPr sz="30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500">
                <a:solidFill>
                  <a:schemeClr val="lt1"/>
                </a:solidFill>
              </a:endParaRPr>
            </a:p>
          </p:txBody>
        </p:sp>
      </p:grpSp>
      <p:pic>
        <p:nvPicPr>
          <p:cNvPr id="230" name="Google Shape;230;g241c9288e80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41c9288e80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1675" y="1925700"/>
            <a:ext cx="7862301" cy="637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41c9288e80_0_186"/>
          <p:cNvSpPr txBox="1"/>
          <p:nvPr/>
        </p:nvSpPr>
        <p:spPr>
          <a:xfrm>
            <a:off x="10001675" y="8629900"/>
            <a:ext cx="6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Alpaca API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/>
          </a:blip>
          <a:srcRect b="19917" l="15866" r="25237" t="46952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1"/>
          <p:cNvGrpSpPr/>
          <p:nvPr/>
        </p:nvGrpSpPr>
        <p:grpSpPr>
          <a:xfrm>
            <a:off x="577625" y="2289500"/>
            <a:ext cx="8654580" cy="2514850"/>
            <a:chOff x="-1116799" y="1681058"/>
            <a:chExt cx="21427531" cy="3353133"/>
          </a:xfrm>
        </p:grpSpPr>
        <p:sp>
          <p:nvSpPr>
            <p:cNvPr id="239" name="Google Shape;239;p11"/>
            <p:cNvSpPr txBox="1"/>
            <p:nvPr/>
          </p:nvSpPr>
          <p:spPr>
            <a:xfrm>
              <a:off x="-1116768" y="1681058"/>
              <a:ext cx="21427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 txBox="1"/>
            <p:nvPr/>
          </p:nvSpPr>
          <p:spPr>
            <a:xfrm>
              <a:off x="-1116799" y="2678891"/>
              <a:ext cx="19194000" cy="23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Diversifying and optimizing your </a:t>
              </a:r>
              <a:r>
                <a:rPr lang="en-US" sz="2799">
                  <a:solidFill>
                    <a:srgbClr val="FFFFFF"/>
                  </a:solidFill>
                </a:rPr>
                <a:t>assets</a:t>
              </a:r>
              <a:r>
                <a:rPr lang="en-US" sz="2799">
                  <a:solidFill>
                    <a:srgbClr val="FFFFFF"/>
                  </a:solidFill>
                </a:rPr>
                <a:t> by a weighted allocation can give the maximum return while still being risk </a:t>
              </a:r>
              <a:r>
                <a:rPr lang="en-US" sz="2799">
                  <a:solidFill>
                    <a:srgbClr val="FFFFFF"/>
                  </a:solidFill>
                </a:rPr>
                <a:t>averse</a:t>
              </a:r>
              <a:r>
                <a:rPr lang="en-US" sz="2799">
                  <a:solidFill>
                    <a:srgbClr val="FFFFFF"/>
                  </a:solidFill>
                </a:rPr>
                <a:t>.</a:t>
              </a:r>
              <a:endParaRPr/>
            </a:p>
            <a:p>
              <a:pPr indent="0" lvl="0" marL="45720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" name="Google Shape;24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55" y="5414530"/>
            <a:ext cx="7753300" cy="28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0800" y="2289500"/>
            <a:ext cx="7905750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/>
        </p:nvSpPr>
        <p:spPr>
          <a:xfrm>
            <a:off x="3099850" y="463675"/>
            <a:ext cx="1274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200">
                <a:solidFill>
                  <a:schemeClr val="lt1"/>
                </a:solidFill>
              </a:rPr>
              <a:t>The Optimal Portfolio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41c9288e80_0_420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g241c9288e80_0_420"/>
          <p:cNvGrpSpPr/>
          <p:nvPr/>
        </p:nvGrpSpPr>
        <p:grpSpPr>
          <a:xfrm>
            <a:off x="523050" y="2368300"/>
            <a:ext cx="9026441" cy="3332200"/>
            <a:chOff x="-466037" y="161267"/>
            <a:chExt cx="8319300" cy="4442933"/>
          </a:xfrm>
        </p:grpSpPr>
        <p:sp>
          <p:nvSpPr>
            <p:cNvPr id="251" name="Google Shape;251;g241c9288e80_0_420"/>
            <p:cNvSpPr txBox="1"/>
            <p:nvPr/>
          </p:nvSpPr>
          <p:spPr>
            <a:xfrm>
              <a:off x="-466037" y="161267"/>
              <a:ext cx="83193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</a:rPr>
                <a:t>Portfolio 2.0: </a:t>
              </a:r>
              <a:endParaRPr sz="6000"/>
            </a:p>
          </p:txBody>
        </p:sp>
        <p:sp>
          <p:nvSpPr>
            <p:cNvPr id="252" name="Google Shape;252;g241c9288e80_0_420"/>
            <p:cNvSpPr txBox="1"/>
            <p:nvPr/>
          </p:nvSpPr>
          <p:spPr>
            <a:xfrm>
              <a:off x="-424620" y="1942300"/>
              <a:ext cx="6489300" cy="26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lt1"/>
                  </a:solidFill>
                </a:rPr>
                <a:t>What if we tailor our portfolio so that it takes into consideration of hedge inflation </a:t>
              </a:r>
              <a:r>
                <a:rPr lang="en-US" sz="2600">
                  <a:solidFill>
                    <a:schemeClr val="lt1"/>
                  </a:solidFill>
                </a:rPr>
                <a:t>assets, value stocks and growth stocks?</a:t>
              </a:r>
              <a:endParaRPr sz="26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</a:endParaRPr>
            </a:p>
          </p:txBody>
        </p:sp>
      </p:grpSp>
      <p:pic>
        <p:nvPicPr>
          <p:cNvPr id="253" name="Google Shape;253;g241c9288e80_0_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41c9288e80_0_420"/>
          <p:cNvSpPr txBox="1"/>
          <p:nvPr/>
        </p:nvSpPr>
        <p:spPr>
          <a:xfrm>
            <a:off x="10001675" y="8629900"/>
            <a:ext cx="6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5" name="Google Shape;255;g241c9288e80_0_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50" y="5700500"/>
            <a:ext cx="7132976" cy="31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41c9288e80_0_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0936" y="1379925"/>
            <a:ext cx="9829967" cy="75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41c9288e80_0_226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g241c9288e80_0_226"/>
          <p:cNvGrpSpPr/>
          <p:nvPr/>
        </p:nvGrpSpPr>
        <p:grpSpPr>
          <a:xfrm>
            <a:off x="927325" y="2247350"/>
            <a:ext cx="6448208" cy="6099575"/>
            <a:chOff x="-93435" y="0"/>
            <a:chExt cx="8416928" cy="8132766"/>
          </a:xfrm>
        </p:grpSpPr>
        <p:sp>
          <p:nvSpPr>
            <p:cNvPr id="263" name="Google Shape;263;g241c9288e80_0_226"/>
            <p:cNvSpPr txBox="1"/>
            <p:nvPr/>
          </p:nvSpPr>
          <p:spPr>
            <a:xfrm>
              <a:off x="-7" y="0"/>
              <a:ext cx="8323500" cy="22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FFFF"/>
                  </a:solidFill>
                </a:rPr>
                <a:t>Monte Carlo Simulation:</a:t>
              </a:r>
              <a:endParaRPr b="1" sz="5000"/>
            </a:p>
          </p:txBody>
        </p:sp>
        <p:sp>
          <p:nvSpPr>
            <p:cNvPr id="264" name="Google Shape;264;g241c9288e80_0_226"/>
            <p:cNvSpPr txBox="1"/>
            <p:nvPr/>
          </p:nvSpPr>
          <p:spPr>
            <a:xfrm>
              <a:off x="-93435" y="2645766"/>
              <a:ext cx="7574100" cy="54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00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Char char="●"/>
              </a:pPr>
              <a:r>
                <a:rPr lang="en-US" sz="2700">
                  <a:solidFill>
                    <a:schemeClr val="lt1"/>
                  </a:solidFill>
                </a:rPr>
                <a:t>Used to help with future </a:t>
              </a:r>
              <a:r>
                <a:rPr lang="en-US" sz="2700">
                  <a:solidFill>
                    <a:schemeClr val="lt1"/>
                  </a:solidFill>
                </a:rPr>
                <a:t>forecasting</a:t>
              </a:r>
              <a:r>
                <a:rPr lang="en-US" sz="2700">
                  <a:solidFill>
                    <a:schemeClr val="lt1"/>
                  </a:solidFill>
                </a:rPr>
                <a:t> by modeling the effects of uncertainty over time</a:t>
              </a:r>
              <a:endParaRPr sz="2700">
                <a:solidFill>
                  <a:schemeClr val="lt1"/>
                </a:solidFill>
              </a:endParaRPr>
            </a:p>
            <a:p>
              <a:pPr indent="-4000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Char char="●"/>
              </a:pPr>
              <a:r>
                <a:rPr lang="en-US" sz="2700">
                  <a:solidFill>
                    <a:schemeClr val="lt1"/>
                  </a:solidFill>
                </a:rPr>
                <a:t>What are the potential profits given $‘x’ of capital and ‘y’ amount of time?  </a:t>
              </a:r>
              <a:endParaRPr sz="2700">
                <a:solidFill>
                  <a:schemeClr val="lt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</a:endParaRPr>
            </a:p>
          </p:txBody>
        </p:sp>
      </p:grpSp>
      <p:pic>
        <p:nvPicPr>
          <p:cNvPr id="265" name="Google Shape;265;g241c9288e80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41c9288e80_0_226"/>
          <p:cNvSpPr txBox="1"/>
          <p:nvPr/>
        </p:nvSpPr>
        <p:spPr>
          <a:xfrm>
            <a:off x="10271225" y="8154150"/>
            <a:ext cx="6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7" name="Google Shape;267;g241c9288e80_0_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900" y="1872925"/>
            <a:ext cx="8743376" cy="65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42a0677e4b_1_11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42a0677e4b_1_11"/>
          <p:cNvSpPr txBox="1"/>
          <p:nvPr/>
        </p:nvSpPr>
        <p:spPr>
          <a:xfrm>
            <a:off x="4402300" y="1155750"/>
            <a:ext cx="933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</a:rPr>
              <a:t>Monte Carlo: M</a:t>
            </a:r>
            <a:r>
              <a:rPr lang="en-US" sz="5200">
                <a:solidFill>
                  <a:srgbClr val="FFFFFF"/>
                </a:solidFill>
              </a:rPr>
              <a:t>aximum Return</a:t>
            </a:r>
            <a:r>
              <a:rPr lang="en-US" sz="5200">
                <a:solidFill>
                  <a:srgbClr val="FFFFFF"/>
                </a:solidFill>
              </a:rPr>
              <a:t> </a:t>
            </a:r>
            <a:endParaRPr sz="5200"/>
          </a:p>
        </p:txBody>
      </p:sp>
      <p:pic>
        <p:nvPicPr>
          <p:cNvPr id="274" name="Google Shape;274;g242a0677e4b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2a0677e4b_1_11"/>
          <p:cNvSpPr txBox="1"/>
          <p:nvPr/>
        </p:nvSpPr>
        <p:spPr>
          <a:xfrm>
            <a:off x="1968825" y="8572900"/>
            <a:ext cx="60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6" name="Google Shape;276;g242a0677e4b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1325" y="3196475"/>
            <a:ext cx="8302425" cy="4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42a0677e4b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00" y="3196475"/>
            <a:ext cx="8812250" cy="45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42a0677e4b_1_11"/>
          <p:cNvSpPr txBox="1"/>
          <p:nvPr/>
        </p:nvSpPr>
        <p:spPr>
          <a:xfrm>
            <a:off x="432850" y="8147175"/>
            <a:ext cx="17271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a 95% chance that an initial investment of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$100,000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the portfolio over the next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5 years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will end within the range of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$ 122,036.15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$ 284,155.59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42a0677e4b_1_23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42a0677e4b_1_23"/>
          <p:cNvSpPr txBox="1"/>
          <p:nvPr/>
        </p:nvSpPr>
        <p:spPr>
          <a:xfrm>
            <a:off x="988561" y="2247350"/>
            <a:ext cx="5092458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285" name="Google Shape;285;g242a0677e4b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42a0677e4b_1_23"/>
          <p:cNvSpPr txBox="1"/>
          <p:nvPr/>
        </p:nvSpPr>
        <p:spPr>
          <a:xfrm>
            <a:off x="2913650" y="1001850"/>
            <a:ext cx="13730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lt1"/>
                </a:solidFill>
              </a:rPr>
              <a:t>Monte Carlo with Portfolio 2.0</a:t>
            </a:r>
            <a:endParaRPr sz="5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242a0677e4b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25" y="2604700"/>
            <a:ext cx="8233675" cy="5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42a0677e4b_1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3025" y="2604700"/>
            <a:ext cx="9046875" cy="50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42a0677e4b_1_23"/>
          <p:cNvSpPr txBox="1"/>
          <p:nvPr/>
        </p:nvSpPr>
        <p:spPr>
          <a:xfrm>
            <a:off x="497100" y="8028450"/>
            <a:ext cx="17422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a 95% chance that an initial investment of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$100,000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the portfolio over the next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5 years 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will end within the range of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$104,516.35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$369,288.20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F34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41c9288e80_0_387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3458558" y="4899336"/>
            <a:ext cx="15173793" cy="1233215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41c9288e80_0_387"/>
          <p:cNvSpPr txBox="1"/>
          <p:nvPr/>
        </p:nvSpPr>
        <p:spPr>
          <a:xfrm>
            <a:off x="2751750" y="500675"/>
            <a:ext cx="1459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The Optimal Portfolio Construction:</a:t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id="296" name="Google Shape;296;g241c9288e80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026119"/>
            <a:ext cx="408309" cy="52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41c9288e80_0_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49" y="400425"/>
            <a:ext cx="923400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41c9288e80_0_387"/>
          <p:cNvSpPr txBox="1"/>
          <p:nvPr/>
        </p:nvSpPr>
        <p:spPr>
          <a:xfrm>
            <a:off x="916500" y="1747175"/>
            <a:ext cx="7311000" cy="9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The Key Question: </a:t>
            </a:r>
            <a:r>
              <a:rPr lang="en-US" sz="3600">
                <a:solidFill>
                  <a:schemeClr val="lt1"/>
                </a:solidFill>
              </a:rPr>
              <a:t>Given a portfolio constructed of the 11 Sector ETFs: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What is the optimal weighting of each Sector ETF within the portfolio that will provide the maximum return, at a given level “x” of risk? How would the addition of a novel asset class affect the risk-return trade off with respect to the portfolio?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9" name="Google Shape;299;g241c9288e80_0_387"/>
          <p:cNvSpPr txBox="1"/>
          <p:nvPr/>
        </p:nvSpPr>
        <p:spPr>
          <a:xfrm>
            <a:off x="10062750" y="500675"/>
            <a:ext cx="698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241c9288e80_0_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0150" y="1747175"/>
            <a:ext cx="8820249" cy="7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42a0677e4b_1_49"/>
          <p:cNvPicPr preferRelativeResize="0"/>
          <p:nvPr/>
        </p:nvPicPr>
        <p:blipFill rotWithShape="1">
          <a:blip r:embed="rId3">
            <a:alphaModFix/>
          </a:blip>
          <a:srcRect b="7520" l="100" r="41003" t="59349"/>
          <a:stretch/>
        </p:blipFill>
        <p:spPr>
          <a:xfrm rot="10800000">
            <a:off x="-3" y="4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g242a0677e4b_1_49"/>
          <p:cNvGrpSpPr/>
          <p:nvPr/>
        </p:nvGrpSpPr>
        <p:grpSpPr>
          <a:xfrm>
            <a:off x="1028700" y="3163861"/>
            <a:ext cx="14758882" cy="5978297"/>
            <a:chOff x="0" y="695494"/>
            <a:chExt cx="14839013" cy="4035300"/>
          </a:xfrm>
        </p:grpSpPr>
        <p:sp>
          <p:nvSpPr>
            <p:cNvPr id="307" name="Google Shape;307;g242a0677e4b_1_49"/>
            <p:cNvSpPr txBox="1"/>
            <p:nvPr/>
          </p:nvSpPr>
          <p:spPr>
            <a:xfrm>
              <a:off x="1817213" y="695494"/>
              <a:ext cx="13021800" cy="40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rgbClr val="FFFFFF"/>
                </a:solidFill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Char char="●"/>
              </a:pPr>
              <a:r>
                <a:rPr lang="en-US" sz="3200">
                  <a:solidFill>
                    <a:srgbClr val="FFFFFF"/>
                  </a:solidFill>
                </a:rPr>
                <a:t>Exploring different optimization strategies that are superior for more than ten assets within the portfolio</a:t>
              </a:r>
              <a:endParaRPr sz="3200">
                <a:solidFill>
                  <a:srgbClr val="FFFFFF"/>
                </a:solidFill>
              </a:endParaRPr>
            </a:p>
            <a:p>
              <a:pPr indent="-431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Char char="●"/>
              </a:pPr>
              <a:r>
                <a:rPr lang="en-US" sz="3200">
                  <a:solidFill>
                    <a:srgbClr val="FFFFFF"/>
                  </a:solidFill>
                </a:rPr>
                <a:t>Further diversifying the portfolio with alternative investments like real </a:t>
              </a:r>
              <a:r>
                <a:rPr lang="en-US" sz="3200">
                  <a:solidFill>
                    <a:srgbClr val="FFFFFF"/>
                  </a:solidFill>
                </a:rPr>
                <a:t>estate</a:t>
              </a:r>
              <a:r>
                <a:rPr lang="en-US" sz="3200">
                  <a:solidFill>
                    <a:srgbClr val="FFFFFF"/>
                  </a:solidFill>
                </a:rPr>
                <a:t>, etc. </a:t>
              </a:r>
              <a:endParaRPr sz="3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0">
                <a:solidFill>
                  <a:srgbClr val="FFFFFF"/>
                </a:solidFill>
              </a:endParaRPr>
            </a:p>
          </p:txBody>
        </p:sp>
        <p:sp>
          <p:nvSpPr>
            <p:cNvPr id="308" name="Google Shape;308;g242a0677e4b_1_49"/>
            <p:cNvSpPr txBox="1"/>
            <p:nvPr/>
          </p:nvSpPr>
          <p:spPr>
            <a:xfrm>
              <a:off x="0" y="2103440"/>
              <a:ext cx="13181400" cy="14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9" name="Google Shape;309;g242a0677e4b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42a0677e4b_1_49"/>
          <p:cNvSpPr txBox="1"/>
          <p:nvPr/>
        </p:nvSpPr>
        <p:spPr>
          <a:xfrm>
            <a:off x="2753725" y="2209550"/>
            <a:ext cx="120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Next Steps: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242a0677e4b_1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825" y="6405588"/>
            <a:ext cx="73723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6"/>
          <p:cNvPicPr preferRelativeResize="0"/>
          <p:nvPr/>
        </p:nvPicPr>
        <p:blipFill rotWithShape="1">
          <a:blip r:embed="rId3">
            <a:alphaModFix/>
          </a:blip>
          <a:srcRect b="7520" l="103" r="41000" t="59349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16"/>
          <p:cNvGrpSpPr/>
          <p:nvPr/>
        </p:nvGrpSpPr>
        <p:grpSpPr>
          <a:xfrm>
            <a:off x="1028700" y="3163861"/>
            <a:ext cx="14758882" cy="3078261"/>
            <a:chOff x="0" y="695494"/>
            <a:chExt cx="14839013" cy="2077800"/>
          </a:xfrm>
        </p:grpSpPr>
        <p:sp>
          <p:nvSpPr>
            <p:cNvPr id="318" name="Google Shape;318;p16"/>
            <p:cNvSpPr txBox="1"/>
            <p:nvPr/>
          </p:nvSpPr>
          <p:spPr>
            <a:xfrm>
              <a:off x="1817213" y="695494"/>
              <a:ext cx="13021800" cy="20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0">
                  <a:solidFill>
                    <a:srgbClr val="FFFFFF"/>
                  </a:solidFill>
                </a:rPr>
                <a:t>Questions?</a:t>
              </a:r>
              <a:endParaRPr sz="20000"/>
            </a:p>
          </p:txBody>
        </p:sp>
        <p:sp>
          <p:nvSpPr>
            <p:cNvPr id="319" name="Google Shape;319;p16"/>
            <p:cNvSpPr txBox="1"/>
            <p:nvPr/>
          </p:nvSpPr>
          <p:spPr>
            <a:xfrm>
              <a:off x="0" y="2103440"/>
              <a:ext cx="13181400" cy="14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F34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g241c9288e80_0_31"/>
          <p:cNvCxnSpPr/>
          <p:nvPr/>
        </p:nvCxnSpPr>
        <p:spPr>
          <a:xfrm>
            <a:off x="9144000" y="3436276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g241c9288e80_0_3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3458558" y="5008861"/>
            <a:ext cx="15173793" cy="12332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g241c9288e80_0_31"/>
          <p:cNvCxnSpPr/>
          <p:nvPr/>
        </p:nvCxnSpPr>
        <p:spPr>
          <a:xfrm>
            <a:off x="9144000" y="7331704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g241c9288e80_0_31"/>
          <p:cNvCxnSpPr/>
          <p:nvPr/>
        </p:nvCxnSpPr>
        <p:spPr>
          <a:xfrm>
            <a:off x="9144000" y="4734752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g241c9288e80_0_31"/>
          <p:cNvCxnSpPr/>
          <p:nvPr/>
        </p:nvCxnSpPr>
        <p:spPr>
          <a:xfrm>
            <a:off x="9144000" y="2137800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g241c9288e80_0_31"/>
          <p:cNvCxnSpPr/>
          <p:nvPr/>
        </p:nvCxnSpPr>
        <p:spPr>
          <a:xfrm>
            <a:off x="9144000" y="6033228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g241c9288e80_0_31"/>
          <p:cNvSpPr txBox="1"/>
          <p:nvPr/>
        </p:nvSpPr>
        <p:spPr>
          <a:xfrm>
            <a:off x="9105300" y="1445331"/>
            <a:ext cx="6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101" name="Google Shape;101;g241c9288e80_0_31"/>
          <p:cNvSpPr txBox="1"/>
          <p:nvPr/>
        </p:nvSpPr>
        <p:spPr>
          <a:xfrm>
            <a:off x="9144000" y="6402272"/>
            <a:ext cx="6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6</a:t>
            </a:r>
            <a:endParaRPr/>
          </a:p>
        </p:txBody>
      </p:sp>
      <p:sp>
        <p:nvSpPr>
          <p:cNvPr id="102" name="Google Shape;102;g241c9288e80_0_31"/>
          <p:cNvSpPr txBox="1"/>
          <p:nvPr/>
        </p:nvSpPr>
        <p:spPr>
          <a:xfrm>
            <a:off x="9144000" y="3805320"/>
            <a:ext cx="53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103" name="Google Shape;103;g241c9288e80_0_31"/>
          <p:cNvSpPr txBox="1"/>
          <p:nvPr/>
        </p:nvSpPr>
        <p:spPr>
          <a:xfrm>
            <a:off x="9144000" y="7700748"/>
            <a:ext cx="53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7</a:t>
            </a:r>
            <a:endParaRPr/>
          </a:p>
        </p:txBody>
      </p:sp>
      <p:sp>
        <p:nvSpPr>
          <p:cNvPr id="104" name="Google Shape;104;g241c9288e80_0_31"/>
          <p:cNvSpPr txBox="1"/>
          <p:nvPr/>
        </p:nvSpPr>
        <p:spPr>
          <a:xfrm>
            <a:off x="9144000" y="5103796"/>
            <a:ext cx="53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5</a:t>
            </a:r>
            <a:endParaRPr/>
          </a:p>
        </p:txBody>
      </p:sp>
      <p:sp>
        <p:nvSpPr>
          <p:cNvPr id="105" name="Google Shape;105;g241c9288e80_0_31"/>
          <p:cNvSpPr txBox="1"/>
          <p:nvPr/>
        </p:nvSpPr>
        <p:spPr>
          <a:xfrm>
            <a:off x="1028700" y="2144944"/>
            <a:ext cx="73110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>
                <a:solidFill>
                  <a:srgbClr val="FFFFFF"/>
                </a:solidFill>
              </a:rPr>
              <a:t>Table of </a:t>
            </a:r>
            <a:endParaRPr sz="79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>
                <a:solidFill>
                  <a:srgbClr val="FFFFFF"/>
                </a:solidFill>
              </a:rPr>
              <a:t>Contents:</a:t>
            </a:r>
            <a:endParaRPr sz="7900">
              <a:solidFill>
                <a:srgbClr val="FFFFFF"/>
              </a:solidFill>
            </a:endParaRPr>
          </a:p>
        </p:txBody>
      </p:sp>
      <p:pic>
        <p:nvPicPr>
          <p:cNvPr id="106" name="Google Shape;106;g241c9288e80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026119"/>
            <a:ext cx="408309" cy="52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41c9288e80_0_31"/>
          <p:cNvSpPr txBox="1"/>
          <p:nvPr/>
        </p:nvSpPr>
        <p:spPr>
          <a:xfrm>
            <a:off x="10062751" y="5114575"/>
            <a:ext cx="674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Exploring the Data: Initial Insights</a:t>
            </a:r>
            <a:endParaRPr/>
          </a:p>
        </p:txBody>
      </p:sp>
      <p:sp>
        <p:nvSpPr>
          <p:cNvPr id="108" name="Google Shape;108;g241c9288e80_0_31"/>
          <p:cNvSpPr txBox="1"/>
          <p:nvPr/>
        </p:nvSpPr>
        <p:spPr>
          <a:xfrm>
            <a:off x="10062751" y="2517650"/>
            <a:ext cx="698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Demystifying the Efficient Frontier</a:t>
            </a:r>
            <a:endParaRPr/>
          </a:p>
        </p:txBody>
      </p:sp>
      <p:sp>
        <p:nvSpPr>
          <p:cNvPr id="109" name="Google Shape;109;g241c9288e80_0_31"/>
          <p:cNvSpPr txBox="1"/>
          <p:nvPr/>
        </p:nvSpPr>
        <p:spPr>
          <a:xfrm>
            <a:off x="10062751" y="6413050"/>
            <a:ext cx="67494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Constructing the Optimal Portfolio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10" name="Google Shape;110;g241c9288e80_0_31"/>
          <p:cNvSpPr txBox="1"/>
          <p:nvPr/>
        </p:nvSpPr>
        <p:spPr>
          <a:xfrm>
            <a:off x="10062738" y="7611450"/>
            <a:ext cx="627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Diversifying with New Assets</a:t>
            </a:r>
            <a:endParaRPr/>
          </a:p>
        </p:txBody>
      </p:sp>
      <p:sp>
        <p:nvSpPr>
          <p:cNvPr id="111" name="Google Shape;111;g241c9288e80_0_31"/>
          <p:cNvSpPr txBox="1"/>
          <p:nvPr/>
        </p:nvSpPr>
        <p:spPr>
          <a:xfrm>
            <a:off x="10062750" y="3823900"/>
            <a:ext cx="81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</a:rPr>
              <a:t>Data Collection, Libraries &amp; Dependencies</a:t>
            </a:r>
            <a:endParaRPr sz="1300"/>
          </a:p>
        </p:txBody>
      </p:sp>
      <p:pic>
        <p:nvPicPr>
          <p:cNvPr id="112" name="Google Shape;112;g241c9288e80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41c9288e80_0_31"/>
          <p:cNvSpPr txBox="1"/>
          <p:nvPr/>
        </p:nvSpPr>
        <p:spPr>
          <a:xfrm>
            <a:off x="10062738" y="8643188"/>
            <a:ext cx="627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Monte Carlo Simulations</a:t>
            </a:r>
            <a:endParaRPr/>
          </a:p>
        </p:txBody>
      </p:sp>
      <p:sp>
        <p:nvSpPr>
          <p:cNvPr id="114" name="Google Shape;114;g241c9288e80_0_31"/>
          <p:cNvSpPr txBox="1"/>
          <p:nvPr/>
        </p:nvSpPr>
        <p:spPr>
          <a:xfrm>
            <a:off x="9144000" y="8643198"/>
            <a:ext cx="53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8</a:t>
            </a:r>
            <a:endParaRPr/>
          </a:p>
        </p:txBody>
      </p:sp>
      <p:cxnSp>
        <p:nvCxnSpPr>
          <p:cNvPr id="115" name="Google Shape;115;g241c9288e80_0_31"/>
          <p:cNvCxnSpPr/>
          <p:nvPr/>
        </p:nvCxnSpPr>
        <p:spPr>
          <a:xfrm>
            <a:off x="9144000" y="8430029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g241c9288e80_0_31"/>
          <p:cNvCxnSpPr/>
          <p:nvPr/>
        </p:nvCxnSpPr>
        <p:spPr>
          <a:xfrm>
            <a:off x="9144000" y="1291675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g241c9288e80_0_31"/>
          <p:cNvSpPr txBox="1"/>
          <p:nvPr/>
        </p:nvSpPr>
        <p:spPr>
          <a:xfrm>
            <a:off x="10062750" y="1445350"/>
            <a:ext cx="731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The Key Question: Optimal Weights</a:t>
            </a:r>
            <a:endParaRPr/>
          </a:p>
        </p:txBody>
      </p:sp>
      <p:sp>
        <p:nvSpPr>
          <p:cNvPr id="118" name="Google Shape;118;g241c9288e80_0_31"/>
          <p:cNvSpPr txBox="1"/>
          <p:nvPr/>
        </p:nvSpPr>
        <p:spPr>
          <a:xfrm>
            <a:off x="10062751" y="500675"/>
            <a:ext cx="698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Portfolio Contents: SPDR ETFs</a:t>
            </a:r>
            <a:endParaRPr/>
          </a:p>
        </p:txBody>
      </p:sp>
      <p:sp>
        <p:nvSpPr>
          <p:cNvPr id="119" name="Google Shape;119;g241c9288e80_0_31"/>
          <p:cNvSpPr txBox="1"/>
          <p:nvPr/>
        </p:nvSpPr>
        <p:spPr>
          <a:xfrm>
            <a:off x="9144000" y="2517631"/>
            <a:ext cx="6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3</a:t>
            </a:r>
            <a:endParaRPr/>
          </a:p>
        </p:txBody>
      </p:sp>
      <p:sp>
        <p:nvSpPr>
          <p:cNvPr id="120" name="Google Shape;120;g241c9288e80_0_31"/>
          <p:cNvSpPr txBox="1"/>
          <p:nvPr/>
        </p:nvSpPr>
        <p:spPr>
          <a:xfrm>
            <a:off x="9144000" y="500669"/>
            <a:ext cx="6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1" name="Google Shape;121;g241c9288e80_0_31"/>
          <p:cNvCxnSpPr/>
          <p:nvPr/>
        </p:nvCxnSpPr>
        <p:spPr>
          <a:xfrm>
            <a:off x="9144000" y="9395179"/>
            <a:ext cx="8115300" cy="0"/>
          </a:xfrm>
          <a:prstGeom prst="straightConnector1">
            <a:avLst/>
          </a:prstGeom>
          <a:noFill/>
          <a:ln cap="rnd" cmpd="sng" w="9525">
            <a:solidFill>
              <a:srgbClr val="6CE5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g241c9288e80_0_31"/>
          <p:cNvSpPr txBox="1"/>
          <p:nvPr/>
        </p:nvSpPr>
        <p:spPr>
          <a:xfrm>
            <a:off x="10062738" y="9526113"/>
            <a:ext cx="627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Conclusion</a:t>
            </a:r>
            <a:endParaRPr/>
          </a:p>
        </p:txBody>
      </p:sp>
      <p:sp>
        <p:nvSpPr>
          <p:cNvPr id="123" name="Google Shape;123;g241c9288e80_0_31"/>
          <p:cNvSpPr txBox="1"/>
          <p:nvPr/>
        </p:nvSpPr>
        <p:spPr>
          <a:xfrm>
            <a:off x="9144000" y="9526123"/>
            <a:ext cx="53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500">
                <a:solidFill>
                  <a:srgbClr val="FFFFFF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41c9288e80_0_105"/>
          <p:cNvPicPr preferRelativeResize="0"/>
          <p:nvPr/>
        </p:nvPicPr>
        <p:blipFill rotWithShape="1">
          <a:blip r:embed="rId3">
            <a:alphaModFix/>
          </a:blip>
          <a:srcRect b="19917" l="15866" r="25237" t="46952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g241c9288e80_0_105"/>
          <p:cNvGrpSpPr/>
          <p:nvPr/>
        </p:nvGrpSpPr>
        <p:grpSpPr>
          <a:xfrm>
            <a:off x="1064175" y="2320650"/>
            <a:ext cx="10542519" cy="1417021"/>
            <a:chOff x="-65252" y="1722581"/>
            <a:chExt cx="20909400" cy="1889361"/>
          </a:xfrm>
        </p:grpSpPr>
        <p:sp>
          <p:nvSpPr>
            <p:cNvPr id="130" name="Google Shape;130;g241c9288e80_0_105"/>
            <p:cNvSpPr txBox="1"/>
            <p:nvPr/>
          </p:nvSpPr>
          <p:spPr>
            <a:xfrm>
              <a:off x="-65252" y="1722581"/>
              <a:ext cx="2090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FFFFFF"/>
                  </a:solidFill>
                </a:rPr>
                <a:t>11 Sector ETFs of the S&amp;P 500</a:t>
              </a:r>
              <a:endParaRPr sz="5000"/>
            </a:p>
          </p:txBody>
        </p:sp>
        <p:sp>
          <p:nvSpPr>
            <p:cNvPr id="131" name="Google Shape;131;g241c9288e80_0_105"/>
            <p:cNvSpPr txBox="1"/>
            <p:nvPr/>
          </p:nvSpPr>
          <p:spPr>
            <a:xfrm>
              <a:off x="405367" y="3324542"/>
              <a:ext cx="19194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" name="Google Shape;132;g241c9288e80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g241c9288e80_0_105"/>
          <p:cNvGraphicFramePr/>
          <p:nvPr/>
        </p:nvGraphicFramePr>
        <p:xfrm>
          <a:off x="11606750" y="108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{3D916A0A-FC02-4F96-A1DE-C70E19918A76}</a:tableStyleId>
              </a:tblPr>
              <a:tblGrid>
                <a:gridCol w="2652550"/>
                <a:gridCol w="2652550"/>
              </a:tblGrid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Sector ETF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Ticker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XLK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Health Care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XLV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Financials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Real Estate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Energy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Materials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XLB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Communication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XLC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8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Consumer Discretionary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Consumer Staples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XLP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Industrials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XLI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Utilities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XLU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4" name="Google Shape;134;g241c9288e80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175" y="3514575"/>
            <a:ext cx="6853750" cy="50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41c9288e80_0_105"/>
          <p:cNvSpPr txBox="1"/>
          <p:nvPr/>
        </p:nvSpPr>
        <p:spPr>
          <a:xfrm>
            <a:off x="1020050" y="8984625"/>
            <a:ext cx="6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SeekingAlpha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41c9288e80_0_93"/>
          <p:cNvPicPr preferRelativeResize="0"/>
          <p:nvPr/>
        </p:nvPicPr>
        <p:blipFill rotWithShape="1">
          <a:blip r:embed="rId3">
            <a:alphaModFix/>
          </a:blip>
          <a:srcRect b="7192" l="4287" r="36816" t="59678"/>
          <a:stretch/>
        </p:blipFill>
        <p:spPr>
          <a:xfrm rot="10800000">
            <a:off x="-3" y="4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g241c9288e80_0_93"/>
          <p:cNvGrpSpPr/>
          <p:nvPr/>
        </p:nvGrpSpPr>
        <p:grpSpPr>
          <a:xfrm>
            <a:off x="1756700" y="2404225"/>
            <a:ext cx="8108010" cy="6482210"/>
            <a:chOff x="-1808678" y="-402770"/>
            <a:chExt cx="22845900" cy="6241897"/>
          </a:xfrm>
        </p:grpSpPr>
        <p:sp>
          <p:nvSpPr>
            <p:cNvPr id="142" name="Google Shape;142;g241c9288e80_0_93"/>
            <p:cNvSpPr txBox="1"/>
            <p:nvPr/>
          </p:nvSpPr>
          <p:spPr>
            <a:xfrm>
              <a:off x="0" y="5631527"/>
              <a:ext cx="173268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g241c9288e80_0_93"/>
            <p:cNvSpPr txBox="1"/>
            <p:nvPr/>
          </p:nvSpPr>
          <p:spPr>
            <a:xfrm>
              <a:off x="-1808678" y="-402770"/>
              <a:ext cx="22845900" cy="45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500">
                  <a:solidFill>
                    <a:srgbClr val="FFFFFF"/>
                  </a:solidFill>
                </a:rPr>
                <a:t>Given a portfolio constructed of the 11 Sector ETFs:</a:t>
              </a:r>
              <a:endParaRPr sz="35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35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500">
                  <a:solidFill>
                    <a:srgbClr val="FFFFFF"/>
                  </a:solidFill>
                </a:rPr>
                <a:t>What is the optimal weighting of each Sector ETF within the portfolio that will provide the maximum return, at a given level “x” of risk?</a:t>
              </a:r>
              <a:endParaRPr sz="4000">
                <a:solidFill>
                  <a:srgbClr val="FFFFFF"/>
                </a:solidFill>
              </a:endParaRPr>
            </a:p>
          </p:txBody>
        </p:sp>
      </p:grpSp>
      <p:grpSp>
        <p:nvGrpSpPr>
          <p:cNvPr id="144" name="Google Shape;144;g241c9288e80_0_93"/>
          <p:cNvGrpSpPr/>
          <p:nvPr/>
        </p:nvGrpSpPr>
        <p:grpSpPr>
          <a:xfrm>
            <a:off x="1028700" y="1026119"/>
            <a:ext cx="2625035" cy="529647"/>
            <a:chOff x="0" y="0"/>
            <a:chExt cx="3500047" cy="706195"/>
          </a:xfrm>
        </p:grpSpPr>
        <p:sp>
          <p:nvSpPr>
            <p:cNvPr id="145" name="Google Shape;145;g241c9288e80_0_93"/>
            <p:cNvSpPr txBox="1"/>
            <p:nvPr/>
          </p:nvSpPr>
          <p:spPr>
            <a:xfrm>
              <a:off x="746947" y="104495"/>
              <a:ext cx="2753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" name="Google Shape;146;g241c9288e80_0_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544412" cy="7061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g241c9288e80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g241c9288e80_0_93"/>
          <p:cNvGraphicFramePr/>
          <p:nvPr/>
        </p:nvGraphicFramePr>
        <p:xfrm>
          <a:off x="11606750" y="102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{3D916A0A-FC02-4F96-A1DE-C70E19918A76}</a:tableStyleId>
              </a:tblPr>
              <a:tblGrid>
                <a:gridCol w="2652550"/>
                <a:gridCol w="2652550"/>
              </a:tblGrid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Sector ETF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Ticker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XLK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Health Care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XLV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Financials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Real Estate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Energy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Materials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XLB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Communication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XLC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8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Consumer Discretionary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Consumer Staples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XLP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Industrials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XLI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Utilities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XLU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41c9288e80_0_302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g241c9288e80_0_302"/>
          <p:cNvGrpSpPr/>
          <p:nvPr/>
        </p:nvGrpSpPr>
        <p:grpSpPr>
          <a:xfrm>
            <a:off x="927325" y="2247350"/>
            <a:ext cx="8531825" cy="7259447"/>
            <a:chOff x="-93433" y="0"/>
            <a:chExt cx="7863433" cy="9679263"/>
          </a:xfrm>
        </p:grpSpPr>
        <p:sp>
          <p:nvSpPr>
            <p:cNvPr id="155" name="Google Shape;155;g241c9288e80_0_302"/>
            <p:cNvSpPr txBox="1"/>
            <p:nvPr/>
          </p:nvSpPr>
          <p:spPr>
            <a:xfrm>
              <a:off x="0" y="0"/>
              <a:ext cx="77700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FFFFFF"/>
                  </a:solidFill>
                </a:rPr>
                <a:t>The Efficient Frontier</a:t>
              </a:r>
              <a:endParaRPr/>
            </a:p>
          </p:txBody>
        </p:sp>
        <p:sp>
          <p:nvSpPr>
            <p:cNvPr id="156" name="Google Shape;156;g241c9288e80_0_302"/>
            <p:cNvSpPr txBox="1"/>
            <p:nvPr/>
          </p:nvSpPr>
          <p:spPr>
            <a:xfrm>
              <a:off x="-93433" y="4625463"/>
              <a:ext cx="7574100" cy="50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The Efficient Frontier is a concept from Modern Portfolio Theory that refers to the set of optimal portfolios, or assets within a portfolio, that offer the highest expected return for a given level of risk, or the lowest risk for a given level of expected return. </a:t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The optimization strategy is widely used by institutional investors to construct the optimal portfolio.</a:t>
              </a:r>
              <a:endParaRPr sz="2500">
                <a:solidFill>
                  <a:schemeClr val="lt1"/>
                </a:solidFill>
              </a:endParaRPr>
            </a:p>
          </p:txBody>
        </p:sp>
      </p:grpSp>
      <p:pic>
        <p:nvPicPr>
          <p:cNvPr id="157" name="Google Shape;157;g241c9288e80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41c9288e80_0_302"/>
          <p:cNvSpPr txBox="1"/>
          <p:nvPr/>
        </p:nvSpPr>
        <p:spPr>
          <a:xfrm>
            <a:off x="9904650" y="8184400"/>
            <a:ext cx="6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Investopedia</a:t>
            </a:r>
            <a:endParaRPr sz="2500"/>
          </a:p>
        </p:txBody>
      </p:sp>
      <p:pic>
        <p:nvPicPr>
          <p:cNvPr id="159" name="Google Shape;159;g241c9288e80_0_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700" y="2533737"/>
            <a:ext cx="6815900" cy="52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42a0677e4b_0_0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15240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242a0677e4b_0_0"/>
          <p:cNvGrpSpPr/>
          <p:nvPr/>
        </p:nvGrpSpPr>
        <p:grpSpPr>
          <a:xfrm>
            <a:off x="1028700" y="2247350"/>
            <a:ext cx="9227600" cy="2550847"/>
            <a:chOff x="0" y="0"/>
            <a:chExt cx="8504700" cy="3401130"/>
          </a:xfrm>
        </p:grpSpPr>
        <p:sp>
          <p:nvSpPr>
            <p:cNvPr id="166" name="Google Shape;166;g242a0677e4b_0_0"/>
            <p:cNvSpPr txBox="1"/>
            <p:nvPr/>
          </p:nvSpPr>
          <p:spPr>
            <a:xfrm>
              <a:off x="0" y="0"/>
              <a:ext cx="85047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</a:rPr>
                <a:t>Libraries &amp; Dependencies</a:t>
              </a:r>
              <a:endParaRPr sz="6000"/>
            </a:p>
          </p:txBody>
        </p:sp>
        <p:sp>
          <p:nvSpPr>
            <p:cNvPr id="167" name="Google Shape;167;g242a0677e4b_0_0"/>
            <p:cNvSpPr txBox="1"/>
            <p:nvPr/>
          </p:nvSpPr>
          <p:spPr>
            <a:xfrm>
              <a:off x="0" y="1990230"/>
              <a:ext cx="7574100" cy="14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</a:endParaRPr>
            </a:p>
          </p:txBody>
        </p:sp>
      </p:grpSp>
      <p:pic>
        <p:nvPicPr>
          <p:cNvPr id="168" name="Google Shape;168;g242a0677e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2a0677e4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5175" y="3744175"/>
            <a:ext cx="6736275" cy="5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2a0677e4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149" y="3888625"/>
            <a:ext cx="3864357" cy="11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42a0677e4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150" y="5649625"/>
            <a:ext cx="4458975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42a0677e4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148" y="7118576"/>
            <a:ext cx="3337680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42a0677e4b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0137" y="7118575"/>
            <a:ext cx="2753474" cy="1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42a0677e4b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2725" y="3888623"/>
            <a:ext cx="2753475" cy="110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42a0677e4b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1488" y="5649621"/>
            <a:ext cx="2635940" cy="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42a0677e4b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149" y="8612749"/>
            <a:ext cx="2430299" cy="10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42a0677e4b_0_0"/>
          <p:cNvSpPr txBox="1"/>
          <p:nvPr/>
        </p:nvSpPr>
        <p:spPr>
          <a:xfrm>
            <a:off x="8607975" y="312200"/>
            <a:ext cx="9227700" cy="135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/>
              <a:t>Links</a:t>
            </a:r>
            <a:r>
              <a:rPr lang="en-US" sz="2900"/>
              <a:t> : GitHub Repo: </a:t>
            </a:r>
            <a:r>
              <a:rPr lang="en-US" sz="2900" u="sng">
                <a:solidFill>
                  <a:schemeClr val="hlink"/>
                </a:solidFill>
                <a:hlinkClick r:id="rId13"/>
              </a:rPr>
              <a:t>https://github.com/justinvalli/Portfolio_Optimization.git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41c9288e80_0_161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g241c9288e80_0_161"/>
          <p:cNvGrpSpPr/>
          <p:nvPr/>
        </p:nvGrpSpPr>
        <p:grpSpPr>
          <a:xfrm>
            <a:off x="927325" y="2247350"/>
            <a:ext cx="8531825" cy="7958447"/>
            <a:chOff x="-93433" y="0"/>
            <a:chExt cx="7863433" cy="10611263"/>
          </a:xfrm>
        </p:grpSpPr>
        <p:sp>
          <p:nvSpPr>
            <p:cNvPr id="184" name="Google Shape;184;g241c9288e80_0_161"/>
            <p:cNvSpPr txBox="1"/>
            <p:nvPr/>
          </p:nvSpPr>
          <p:spPr>
            <a:xfrm>
              <a:off x="0" y="0"/>
              <a:ext cx="77700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</a:rPr>
                <a:t>Data Collection &amp; Cleanup Processes</a:t>
              </a:r>
              <a:endParaRPr sz="6000"/>
            </a:p>
          </p:txBody>
        </p:sp>
        <p:sp>
          <p:nvSpPr>
            <p:cNvPr id="185" name="Google Shape;185;g241c9288e80_0_161"/>
            <p:cNvSpPr txBox="1"/>
            <p:nvPr/>
          </p:nvSpPr>
          <p:spPr>
            <a:xfrm>
              <a:off x="-93433" y="3299963"/>
              <a:ext cx="7574100" cy="73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The data is sourced from the ALPACA API to pull closing price historical data from each sector ETF, as well as the novel asset class added to portfolio</a:t>
              </a:r>
              <a:endParaRPr sz="2500">
                <a:solidFill>
                  <a:schemeClr val="lt1"/>
                </a:solidFill>
              </a:endParaRPr>
            </a:p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10 years of data was pulled into a DataFrame </a:t>
              </a:r>
              <a:endParaRPr sz="2500">
                <a:solidFill>
                  <a:schemeClr val="lt1"/>
                </a:solidFill>
              </a:endParaRPr>
            </a:p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Then checked for NaN values, as well as zero values</a:t>
              </a:r>
              <a:endParaRPr sz="2500">
                <a:solidFill>
                  <a:schemeClr val="lt1"/>
                </a:solidFill>
              </a:endParaRPr>
            </a:p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Found that for two ETF’s only had data from 2016 onwards, so we modified the date to reflect accordingly</a:t>
              </a:r>
              <a:endParaRPr sz="2500">
                <a:solidFill>
                  <a:schemeClr val="lt1"/>
                </a:solidFill>
              </a:endParaRPr>
            </a:p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Removed all unnecessary columns (i.e., open, volume, VWAP) </a:t>
              </a:r>
              <a:endParaRPr sz="2500">
                <a:solidFill>
                  <a:schemeClr val="lt1"/>
                </a:solidFill>
              </a:endParaRPr>
            </a:p>
            <a:p>
              <a:pPr indent="-3873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Char char="●"/>
              </a:pPr>
              <a:r>
                <a:rPr lang="en-US" sz="2500">
                  <a:solidFill>
                    <a:schemeClr val="lt1"/>
                  </a:solidFill>
                </a:rPr>
                <a:t>Concatenated each ETF as a column with close data (using timestamp) as rows</a:t>
              </a:r>
              <a:endParaRPr sz="25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</a:endParaRPr>
            </a:p>
          </p:txBody>
        </p:sp>
      </p:grpSp>
      <p:pic>
        <p:nvPicPr>
          <p:cNvPr id="186" name="Google Shape;186;g241c9288e80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1c9288e80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8973" y="946673"/>
            <a:ext cx="5147800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41c9288e80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8973" y="3099675"/>
            <a:ext cx="5260922" cy="21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41c9288e80_0_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6725" y="5901112"/>
            <a:ext cx="6042374" cy="34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41c9288e80_0_161"/>
          <p:cNvSpPr txBox="1"/>
          <p:nvPr/>
        </p:nvSpPr>
        <p:spPr>
          <a:xfrm>
            <a:off x="10636725" y="9653975"/>
            <a:ext cx="694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Investopedia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41c9288e80_0_176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g241c9288e80_0_176"/>
          <p:cNvGrpSpPr/>
          <p:nvPr/>
        </p:nvGrpSpPr>
        <p:grpSpPr>
          <a:xfrm>
            <a:off x="927325" y="2247350"/>
            <a:ext cx="8531825" cy="7263947"/>
            <a:chOff x="-93433" y="0"/>
            <a:chExt cx="7863433" cy="9685263"/>
          </a:xfrm>
        </p:grpSpPr>
        <p:sp>
          <p:nvSpPr>
            <p:cNvPr id="197" name="Google Shape;197;g241c9288e80_0_176"/>
            <p:cNvSpPr txBox="1"/>
            <p:nvPr/>
          </p:nvSpPr>
          <p:spPr>
            <a:xfrm>
              <a:off x="0" y="0"/>
              <a:ext cx="77700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</a:rPr>
                <a:t>Exploring the Data: Initial Insights</a:t>
              </a:r>
              <a:endParaRPr sz="6000"/>
            </a:p>
          </p:txBody>
        </p:sp>
        <p:sp>
          <p:nvSpPr>
            <p:cNvPr id="198" name="Google Shape;198;g241c9288e80_0_176"/>
            <p:cNvSpPr txBox="1"/>
            <p:nvPr/>
          </p:nvSpPr>
          <p:spPr>
            <a:xfrm>
              <a:off x="-93433" y="3097263"/>
              <a:ext cx="7574100" cy="65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Price action over time provides indication of overall performance of each sector from 2016 to 2023.</a:t>
              </a:r>
              <a:endParaRPr sz="3000">
                <a:solidFill>
                  <a:schemeClr val="lt1"/>
                </a:solidFill>
              </a:endParaRPr>
            </a:p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All sector ETF appear to be highly correlated to each other.</a:t>
              </a:r>
              <a:endParaRPr sz="3000">
                <a:solidFill>
                  <a:schemeClr val="lt1"/>
                </a:solidFill>
              </a:endParaRPr>
            </a:p>
            <a:p>
              <a:pPr indent="-419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Char char="●"/>
              </a:pPr>
              <a:r>
                <a:rPr lang="en-US" sz="3000">
                  <a:solidFill>
                    <a:schemeClr val="lt1"/>
                  </a:solidFill>
                </a:rPr>
                <a:t>The uncertain economic times both in 2020 and 2023 are also reflected in the ETF performance thru the large dips.</a:t>
              </a:r>
              <a:endParaRPr sz="30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500">
                <a:solidFill>
                  <a:schemeClr val="lt1"/>
                </a:solidFill>
              </a:endParaRPr>
            </a:p>
          </p:txBody>
        </p:sp>
      </p:grpSp>
      <p:pic>
        <p:nvPicPr>
          <p:cNvPr id="199" name="Google Shape;199;g241c9288e80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41c9288e80_0_176"/>
          <p:cNvSpPr txBox="1"/>
          <p:nvPr/>
        </p:nvSpPr>
        <p:spPr>
          <a:xfrm>
            <a:off x="9953275" y="8413275"/>
            <a:ext cx="6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</a:rPr>
              <a:t>Source: Alpaca API</a:t>
            </a:r>
            <a:endParaRPr sz="2100"/>
          </a:p>
        </p:txBody>
      </p:sp>
      <p:pic>
        <p:nvPicPr>
          <p:cNvPr id="201" name="Google Shape;201;g241c9288e80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3274" y="1956150"/>
            <a:ext cx="7586476" cy="607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41c9288e80_0_216"/>
          <p:cNvPicPr preferRelativeResize="0"/>
          <p:nvPr/>
        </p:nvPicPr>
        <p:blipFill rotWithShape="1">
          <a:blip r:embed="rId3">
            <a:alphaModFix/>
          </a:blip>
          <a:srcRect b="12543" l="15566" r="25537" t="54326"/>
          <a:stretch/>
        </p:blipFill>
        <p:spPr>
          <a:xfrm>
            <a:off x="0" y="0"/>
            <a:ext cx="18288003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g241c9288e80_0_216"/>
          <p:cNvGrpSpPr/>
          <p:nvPr/>
        </p:nvGrpSpPr>
        <p:grpSpPr>
          <a:xfrm>
            <a:off x="691050" y="1956150"/>
            <a:ext cx="6621862" cy="8739122"/>
            <a:chOff x="-335701" y="-388267"/>
            <a:chExt cx="8643600" cy="11652163"/>
          </a:xfrm>
        </p:grpSpPr>
        <p:sp>
          <p:nvSpPr>
            <p:cNvPr id="208" name="Google Shape;208;g241c9288e80_0_216"/>
            <p:cNvSpPr txBox="1"/>
            <p:nvPr/>
          </p:nvSpPr>
          <p:spPr>
            <a:xfrm>
              <a:off x="-335701" y="-388267"/>
              <a:ext cx="8643600" cy="2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FFFFFF"/>
                  </a:solidFill>
                </a:rPr>
                <a:t>Consumer Discretionary</a:t>
              </a:r>
              <a:r>
                <a:rPr lang="en-US" sz="4800">
                  <a:solidFill>
                    <a:srgbClr val="FFFFFF"/>
                  </a:solidFill>
                </a:rPr>
                <a:t> leads the way</a:t>
              </a:r>
              <a:r>
                <a:rPr lang="en-US" sz="4800">
                  <a:solidFill>
                    <a:srgbClr val="FFFFFF"/>
                  </a:solidFill>
                </a:rPr>
                <a:t> </a:t>
              </a:r>
              <a:endParaRPr sz="4800"/>
            </a:p>
          </p:txBody>
        </p:sp>
        <p:sp>
          <p:nvSpPr>
            <p:cNvPr id="209" name="Google Shape;209;g241c9288e80_0_216"/>
            <p:cNvSpPr txBox="1"/>
            <p:nvPr/>
          </p:nvSpPr>
          <p:spPr>
            <a:xfrm>
              <a:off x="-93433" y="1942296"/>
              <a:ext cx="7574100" cy="9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2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Char char="●"/>
              </a:pPr>
              <a:r>
                <a:rPr lang="en-US" sz="2900">
                  <a:solidFill>
                    <a:schemeClr val="lt1"/>
                  </a:solidFill>
                </a:rPr>
                <a:t>Checking the price action shows the aggregate amount that the ETF has gained or lost over time.</a:t>
              </a:r>
              <a:endParaRPr sz="2900">
                <a:solidFill>
                  <a:schemeClr val="lt1"/>
                </a:solidFill>
              </a:endParaRPr>
            </a:p>
            <a:p>
              <a:pPr indent="-412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Char char="●"/>
              </a:pPr>
              <a:r>
                <a:rPr lang="en-US" sz="2900">
                  <a:solidFill>
                    <a:schemeClr val="lt1"/>
                  </a:solidFill>
                </a:rPr>
                <a:t>Results: </a:t>
              </a:r>
              <a:endParaRPr sz="2900">
                <a:solidFill>
                  <a:schemeClr val="lt1"/>
                </a:solidFill>
              </a:endParaRPr>
            </a:p>
            <a:p>
              <a:pPr indent="-412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Char char="○"/>
              </a:pPr>
              <a:r>
                <a:rPr lang="en-US" sz="2900">
                  <a:solidFill>
                    <a:schemeClr val="lt1"/>
                  </a:solidFill>
                </a:rPr>
                <a:t>Consumer Discretionary ETF (XLY) had the highest cumulative daily returns</a:t>
              </a:r>
              <a:endParaRPr sz="2900">
                <a:solidFill>
                  <a:schemeClr val="lt1"/>
                </a:solidFill>
              </a:endParaRPr>
            </a:p>
            <a:p>
              <a:pPr indent="-41275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Char char="○"/>
              </a:pPr>
              <a:r>
                <a:rPr lang="en-US" sz="2900">
                  <a:solidFill>
                    <a:schemeClr val="lt1"/>
                  </a:solidFill>
                </a:rPr>
                <a:t>Financial ETF (XLF) had the lowest cumulative </a:t>
              </a:r>
              <a:r>
                <a:rPr lang="en-US" sz="2900">
                  <a:solidFill>
                    <a:schemeClr val="lt1"/>
                  </a:solidFill>
                </a:rPr>
                <a:t>daily returns</a:t>
              </a:r>
              <a:endParaRPr sz="2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3400">
                <a:solidFill>
                  <a:schemeClr val="lt1"/>
                </a:solidFill>
              </a:endParaRPr>
            </a:p>
          </p:txBody>
        </p:sp>
      </p:grpSp>
      <p:pic>
        <p:nvPicPr>
          <p:cNvPr id="210" name="Google Shape;210;g241c9288e80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48" y="400425"/>
            <a:ext cx="1555725" cy="1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41c9288e80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00" y="3236825"/>
            <a:ext cx="9791100" cy="45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41c9288e80_0_216"/>
          <p:cNvSpPr txBox="1"/>
          <p:nvPr/>
        </p:nvSpPr>
        <p:spPr>
          <a:xfrm>
            <a:off x="7872000" y="8244525"/>
            <a:ext cx="6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Source: Alpaca API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